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3"/>
  </p:handoutMasterIdLst>
  <p:sldIdLst>
    <p:sldId id="256" r:id="rId2"/>
    <p:sldId id="257" r:id="rId3"/>
    <p:sldId id="258" r:id="rId4"/>
    <p:sldId id="285" r:id="rId5"/>
    <p:sldId id="281" r:id="rId6"/>
    <p:sldId id="282" r:id="rId7"/>
    <p:sldId id="259" r:id="rId8"/>
    <p:sldId id="260" r:id="rId9"/>
    <p:sldId id="262" r:id="rId10"/>
    <p:sldId id="279" r:id="rId11"/>
    <p:sldId id="263" r:id="rId12"/>
    <p:sldId id="264" r:id="rId13"/>
    <p:sldId id="283" r:id="rId14"/>
    <p:sldId id="265" r:id="rId15"/>
    <p:sldId id="287" r:id="rId16"/>
    <p:sldId id="286" r:id="rId17"/>
    <p:sldId id="266" r:id="rId18"/>
    <p:sldId id="284" r:id="rId19"/>
    <p:sldId id="268" r:id="rId20"/>
    <p:sldId id="276" r:id="rId21"/>
    <p:sldId id="26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9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191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CC2092-3C10-40E7-9128-6AF7F2D4968B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D9BE5F-8615-4BA9-B4E9-5B3C4439E0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29074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DB798-7D07-42C0-8339-A66CFA3215EB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EC4F-C8B8-423D-800E-E9E2EA930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DB798-7D07-42C0-8339-A66CFA3215EB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EC4F-C8B8-423D-800E-E9E2EA930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DB798-7D07-42C0-8339-A66CFA3215EB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EC4F-C8B8-423D-800E-E9E2EA930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DB798-7D07-42C0-8339-A66CFA3215EB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EC4F-C8B8-423D-800E-E9E2EA930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DB798-7D07-42C0-8339-A66CFA3215EB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EC4F-C8B8-423D-800E-E9E2EA930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DB798-7D07-42C0-8339-A66CFA3215EB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EC4F-C8B8-423D-800E-E9E2EA930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DB798-7D07-42C0-8339-A66CFA3215EB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EC4F-C8B8-423D-800E-E9E2EA930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DB798-7D07-42C0-8339-A66CFA3215EB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EC4F-C8B8-423D-800E-E9E2EA930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DB798-7D07-42C0-8339-A66CFA3215EB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EC4F-C8B8-423D-800E-E9E2EA930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DB798-7D07-42C0-8339-A66CFA3215EB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EC4F-C8B8-423D-800E-E9E2EA930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DB798-7D07-42C0-8339-A66CFA3215EB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9EC4F-C8B8-423D-800E-E9E2EA930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DB798-7D07-42C0-8339-A66CFA3215EB}" type="datetimeFigureOut">
              <a:rPr lang="en-US" smtClean="0"/>
              <a:pPr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9EC4F-C8B8-423D-800E-E9E2EA930D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pestleanalysis.com/how-to-create-pestle-analysis-template/" TargetMode="External"/><Relationship Id="rId2" Type="http://schemas.openxmlformats.org/officeDocument/2006/relationships/hyperlink" Target="http://www.whatmakesagoodleader.com/support-files/strategic-planning-template-macro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 preferRelativeResize="0">
            <a:picLocks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257800"/>
            <a:ext cx="80010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External Analysis to analyze the competitiveness of ___ industry for _____</a:t>
            </a:r>
            <a:b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Porters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64942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Forces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Conclusion from effects of force 1 </a:t>
            </a:r>
            <a:r>
              <a:rPr lang="en-US" sz="1600" b="1" dirty="0" smtClean="0"/>
              <a:t>(e.g. high or 5)</a:t>
            </a:r>
          </a:p>
          <a:p>
            <a:pPr lvl="1"/>
            <a:r>
              <a:rPr lang="en-US" dirty="0" smtClean="0"/>
              <a:t>Reasons to validate your conclusion ( provide a list of concrete facts)</a:t>
            </a:r>
          </a:p>
          <a:p>
            <a:pPr lvl="1"/>
            <a:endParaRPr lang="en-US" dirty="0"/>
          </a:p>
          <a:p>
            <a:r>
              <a:rPr lang="en-US" b="1" dirty="0" smtClean="0"/>
              <a:t>Opportunities</a:t>
            </a:r>
            <a:r>
              <a:rPr lang="en-US" dirty="0" smtClean="0"/>
              <a:t> ( to negate the effect of the force)</a:t>
            </a:r>
          </a:p>
          <a:p>
            <a:r>
              <a:rPr lang="en-US" b="1" dirty="0" smtClean="0"/>
              <a:t>Role of Information Systems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Forces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Conclusion from effects of force </a:t>
            </a:r>
            <a:r>
              <a:rPr lang="en-US" b="1" dirty="0" smtClean="0"/>
              <a:t>2 </a:t>
            </a:r>
            <a:r>
              <a:rPr lang="en-US" b="1" dirty="0"/>
              <a:t>e.g. high or 5</a:t>
            </a:r>
          </a:p>
          <a:p>
            <a:pPr lvl="1"/>
            <a:r>
              <a:rPr lang="en-US" dirty="0" smtClean="0"/>
              <a:t>Reasons to validate your conclusion</a:t>
            </a:r>
          </a:p>
          <a:p>
            <a:pPr lvl="1"/>
            <a:endParaRPr lang="en-US" dirty="0"/>
          </a:p>
          <a:p>
            <a:r>
              <a:rPr lang="en-US" dirty="0" smtClean="0"/>
              <a:t>Opportunities ( to negate the effect of the force)</a:t>
            </a:r>
          </a:p>
          <a:p>
            <a:r>
              <a:rPr lang="en-US" dirty="0" smtClean="0"/>
              <a:t>Role of Information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You need at least one slide for each of the </a:t>
            </a:r>
            <a:r>
              <a:rPr lang="en-US" b="1" u="sng" dirty="0" smtClean="0">
                <a:solidFill>
                  <a:srgbClr val="FF0000"/>
                </a:solidFill>
              </a:rPr>
              <a:t>five </a:t>
            </a:r>
            <a:r>
              <a:rPr lang="en-US" b="1" dirty="0" smtClean="0">
                <a:solidFill>
                  <a:srgbClr val="FF0000"/>
                </a:solidFill>
              </a:rPr>
              <a:t>forces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2301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Porters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 a table to summarize the </a:t>
            </a:r>
            <a:r>
              <a:rPr lang="en-US" b="1" dirty="0" smtClean="0"/>
              <a:t>forces </a:t>
            </a:r>
            <a:r>
              <a:rPr lang="en-US" dirty="0" smtClean="0">
                <a:solidFill>
                  <a:srgbClr val="FF0000"/>
                </a:solidFill>
              </a:rPr>
              <a:t>(all 5 must be included)- 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Role of Information Systems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Porters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 a </a:t>
            </a:r>
            <a:r>
              <a:rPr lang="en-US" dirty="0" smtClean="0"/>
              <a:t>table/list </a:t>
            </a:r>
            <a:r>
              <a:rPr lang="en-US" dirty="0"/>
              <a:t>to summarize the </a:t>
            </a:r>
            <a:r>
              <a:rPr lang="en-US" b="1" dirty="0" smtClean="0"/>
              <a:t>Opportunities </a:t>
            </a:r>
            <a:r>
              <a:rPr lang="en-US" sz="1600" i="1" dirty="0" smtClean="0"/>
              <a:t>( do not confuse threats with opportunities, see examples below)</a:t>
            </a:r>
          </a:p>
          <a:p>
            <a:pPr lvl="1">
              <a:buNone/>
            </a:pPr>
            <a:endParaRPr lang="en-US" sz="1200" i="1" dirty="0" smtClean="0"/>
          </a:p>
          <a:p>
            <a:pPr lvl="1"/>
            <a:r>
              <a:rPr lang="en-US" sz="1200" i="1" dirty="0" smtClean="0"/>
              <a:t>Alliance with suppliers</a:t>
            </a:r>
          </a:p>
          <a:p>
            <a:pPr lvl="1"/>
            <a:r>
              <a:rPr lang="en-US" sz="1200" i="1" dirty="0" smtClean="0"/>
              <a:t>Increased customer service</a:t>
            </a:r>
          </a:p>
          <a:p>
            <a:pPr lvl="1"/>
            <a:r>
              <a:rPr lang="en-US" sz="1200" i="1" dirty="0" smtClean="0"/>
              <a:t>Acquisition</a:t>
            </a:r>
          </a:p>
          <a:p>
            <a:pPr lvl="1"/>
            <a:r>
              <a:rPr lang="en-US" sz="1200" i="1" dirty="0" smtClean="0"/>
              <a:t>Improved products</a:t>
            </a:r>
          </a:p>
          <a:p>
            <a:pPr lvl="1"/>
            <a:r>
              <a:rPr lang="en-US" sz="1200" i="1" dirty="0" smtClean="0"/>
              <a:t>Grow product offering</a:t>
            </a:r>
          </a:p>
          <a:p>
            <a:endParaRPr lang="en-US" b="1" dirty="0" smtClean="0"/>
          </a:p>
          <a:p>
            <a:pPr lvl="1">
              <a:buNone/>
            </a:pPr>
            <a:r>
              <a:rPr lang="en-US" i="1" dirty="0" smtClean="0">
                <a:solidFill>
                  <a:srgbClr val="FF0000"/>
                </a:solidFill>
              </a:rPr>
              <a:t>(Alternatively one can use next slide as sample)</a:t>
            </a:r>
            <a:endParaRPr lang="en-US" i="1" dirty="0">
              <a:solidFill>
                <a:srgbClr val="FF0000"/>
              </a:solidFill>
            </a:endParaRPr>
          </a:p>
          <a:p>
            <a:r>
              <a:rPr lang="en-US" dirty="0" smtClean="0"/>
              <a:t>Role of 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6557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Sample table summarizing threats and listing opp.</a:t>
            </a:r>
            <a:endParaRPr 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1963" y="1143000"/>
            <a:ext cx="8682037" cy="549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Porter’s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</a:t>
            </a:r>
            <a:r>
              <a:rPr lang="en-US" b="1" dirty="0" smtClean="0"/>
              <a:t>forces</a:t>
            </a:r>
            <a:r>
              <a:rPr lang="en-US" dirty="0" smtClean="0"/>
              <a:t> pose the </a:t>
            </a:r>
            <a:r>
              <a:rPr lang="en-US" b="1" dirty="0" smtClean="0"/>
              <a:t>greatest threats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  		</a:t>
            </a:r>
            <a:r>
              <a:rPr lang="en-US" sz="2000" i="1" dirty="0" smtClean="0"/>
              <a:t>-what threats should the company focus on?</a:t>
            </a:r>
          </a:p>
          <a:p>
            <a:r>
              <a:rPr lang="en-US" dirty="0" smtClean="0"/>
              <a:t>Where are the company’s greatest </a:t>
            </a:r>
            <a:r>
              <a:rPr lang="en-US" b="1" dirty="0" smtClean="0"/>
              <a:t>opportunities</a:t>
            </a:r>
            <a:r>
              <a:rPr lang="en-US" dirty="0" smtClean="0"/>
              <a:t>? </a:t>
            </a:r>
            <a:endParaRPr lang="en-US" sz="12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Porter’s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</a:t>
            </a:r>
            <a:r>
              <a:rPr lang="en-US" b="1" dirty="0" smtClean="0"/>
              <a:t>main drivers </a:t>
            </a:r>
            <a:r>
              <a:rPr lang="en-US" dirty="0" smtClean="0"/>
              <a:t>of </a:t>
            </a:r>
            <a:r>
              <a:rPr lang="en-US" b="1" dirty="0" smtClean="0"/>
              <a:t>competition </a:t>
            </a:r>
            <a:r>
              <a:rPr lang="en-US" dirty="0" smtClean="0"/>
              <a:t>within the industry?</a:t>
            </a:r>
          </a:p>
          <a:p>
            <a:pPr lvl="1"/>
            <a:r>
              <a:rPr lang="en-US" i="1" dirty="0" smtClean="0"/>
              <a:t>(Innovation , price, technological changes)</a:t>
            </a:r>
          </a:p>
          <a:p>
            <a:r>
              <a:rPr lang="en-US" dirty="0" smtClean="0"/>
              <a:t>What can you </a:t>
            </a:r>
            <a:r>
              <a:rPr lang="en-US" b="1" dirty="0" smtClean="0"/>
              <a:t>leverage </a:t>
            </a:r>
            <a:r>
              <a:rPr lang="en-US" dirty="0" smtClean="0"/>
              <a:t>to gain </a:t>
            </a:r>
            <a:r>
              <a:rPr lang="en-US" b="1" dirty="0" smtClean="0"/>
              <a:t>market share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how do you see the company being competitive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2881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Motivation for competitive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dirty="0" smtClean="0"/>
              <a:t>Results of </a:t>
            </a:r>
            <a:r>
              <a:rPr lang="en-US" b="1" dirty="0" smtClean="0"/>
              <a:t>PEST</a:t>
            </a:r>
          </a:p>
          <a:p>
            <a:pPr marL="0" indent="0" algn="ctr">
              <a:buNone/>
            </a:pPr>
            <a:r>
              <a:rPr lang="en-US" sz="4800" b="1" dirty="0" smtClean="0"/>
              <a:t>+</a:t>
            </a:r>
          </a:p>
          <a:p>
            <a:pPr algn="ctr"/>
            <a:r>
              <a:rPr lang="en-US" dirty="0" smtClean="0"/>
              <a:t>Results from </a:t>
            </a:r>
            <a:r>
              <a:rPr lang="en-US" b="1" dirty="0" smtClean="0"/>
              <a:t>Porter</a:t>
            </a:r>
          </a:p>
          <a:p>
            <a:pPr marL="0" indent="0" algn="ctr">
              <a:buNone/>
            </a:pPr>
            <a:r>
              <a:rPr lang="en-US" sz="4800" b="1" dirty="0"/>
              <a:t>+</a:t>
            </a:r>
          </a:p>
          <a:p>
            <a:pPr algn="ctr"/>
            <a:r>
              <a:rPr lang="en-US" dirty="0" smtClean="0"/>
              <a:t>Basis of competition in Industry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Competitive Strategy(</a:t>
            </a:r>
            <a:r>
              <a:rPr lang="en-US" b="1" dirty="0" err="1" smtClean="0"/>
              <a:t>ies</a:t>
            </a:r>
            <a:r>
              <a:rPr lang="en-US" b="1" dirty="0" smtClean="0"/>
              <a:t>) </a:t>
            </a:r>
            <a:r>
              <a:rPr lang="en-US" dirty="0" smtClean="0"/>
              <a:t>– </a:t>
            </a:r>
            <a:r>
              <a:rPr lang="en-US" sz="1700" i="1" dirty="0" smtClean="0"/>
              <a:t>(opportunities should signal strategies you should explore, threats you need to monitor or eliminate)</a:t>
            </a:r>
            <a:endParaRPr lang="en-US" sz="1700" i="1" dirty="0"/>
          </a:p>
        </p:txBody>
      </p:sp>
      <p:sp>
        <p:nvSpPr>
          <p:cNvPr id="4" name="Down Arrow 3"/>
          <p:cNvSpPr/>
          <p:nvPr/>
        </p:nvSpPr>
        <p:spPr>
          <a:xfrm>
            <a:off x="3962400" y="4800600"/>
            <a:ext cx="12954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 of company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Clear description of company</a:t>
            </a:r>
          </a:p>
          <a:p>
            <a:r>
              <a:rPr lang="en-US" dirty="0" smtClean="0"/>
              <a:t>Business units</a:t>
            </a:r>
          </a:p>
          <a:p>
            <a:r>
              <a:rPr lang="en-US" dirty="0" smtClean="0"/>
              <a:t>Is the subject of this analysis a specific business unit?</a:t>
            </a:r>
          </a:p>
          <a:p>
            <a:r>
              <a:rPr lang="en-US" dirty="0" smtClean="0"/>
              <a:t>Scope </a:t>
            </a:r>
          </a:p>
          <a:p>
            <a:r>
              <a:rPr lang="en-US" dirty="0" smtClean="0"/>
              <a:t>What industry is this business(unit) competing within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a clear description/positions and names of key players in that industry including scope, </a:t>
            </a:r>
            <a:r>
              <a:rPr lang="en-US" dirty="0" smtClean="0"/>
              <a:t>size, growth forecast, </a:t>
            </a:r>
            <a:r>
              <a:rPr lang="en-US" sz="2400" dirty="0" smtClean="0"/>
              <a:t>What is the stage of the business lifecycle? Emerging, growth, declining, mature</a:t>
            </a:r>
            <a:endParaRPr lang="en-US" sz="2400" i="1" dirty="0" smtClean="0"/>
          </a:p>
          <a:p>
            <a:r>
              <a:rPr lang="en-US" i="1" dirty="0" smtClean="0"/>
              <a:t>(use graphics here if you can</a:t>
            </a:r>
            <a:r>
              <a:rPr lang="en-US" i="1" dirty="0" smtClean="0"/>
              <a:t>)</a:t>
            </a:r>
          </a:p>
          <a:p>
            <a:r>
              <a:rPr lang="en-US" i="1" dirty="0" smtClean="0"/>
              <a:t>Current/Future trends</a:t>
            </a:r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the main competitors (direct, indirect)</a:t>
            </a:r>
          </a:p>
          <a:p>
            <a:pPr lvl="1"/>
            <a:r>
              <a:rPr lang="en-US" dirty="0" smtClean="0"/>
              <a:t>Market share</a:t>
            </a:r>
          </a:p>
          <a:p>
            <a:pPr lvl="1"/>
            <a:r>
              <a:rPr lang="en-US" dirty="0" smtClean="0"/>
              <a:t>Other relevant info</a:t>
            </a:r>
          </a:p>
          <a:p>
            <a:pPr lvl="1"/>
            <a:r>
              <a:rPr lang="en-US" dirty="0" smtClean="0"/>
              <a:t>Basis of competition</a:t>
            </a:r>
          </a:p>
          <a:p>
            <a:r>
              <a:rPr lang="en-US" i="1" dirty="0" smtClean="0"/>
              <a:t>(use graphics here if you can</a:t>
            </a:r>
            <a:r>
              <a:rPr lang="en-US" i="1" dirty="0" smtClean="0"/>
              <a:t>)</a:t>
            </a:r>
          </a:p>
          <a:p>
            <a:endParaRPr lang="en-US" i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of Company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7979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 statement of company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3723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Macro environment Analysis: PEST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Use a template explore a few </a:t>
            </a:r>
            <a:r>
              <a:rPr lang="en-US" dirty="0" smtClean="0"/>
              <a:t>factors: each factor will have an impact on your business: </a:t>
            </a:r>
            <a:r>
              <a:rPr lang="en-US" sz="1800" i="1" dirty="0" smtClean="0"/>
              <a:t>they can give you opportunities or pose a threat </a:t>
            </a:r>
          </a:p>
          <a:p>
            <a:pPr lvl="1"/>
            <a:r>
              <a:rPr lang="en-US" dirty="0" smtClean="0"/>
              <a:t>Apply the PEST to your business</a:t>
            </a:r>
          </a:p>
          <a:p>
            <a:pPr lvl="2"/>
            <a:r>
              <a:rPr lang="en-US" i="1" dirty="0" smtClean="0"/>
              <a:t>(select at least three factors: for each force, evaluate its impact on the business, is it an opportunity or threat?)</a:t>
            </a:r>
          </a:p>
          <a:p>
            <a:pPr lvl="1">
              <a:buNone/>
            </a:pPr>
            <a:r>
              <a:rPr lang="en-US" dirty="0" smtClean="0"/>
              <a:t>Source:</a:t>
            </a:r>
          </a:p>
          <a:p>
            <a:pPr lvl="1"/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www.whatmakesagoodleader.com/support-files/strategic-planning-template-macro.pdf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 smtClean="0"/>
              <a:t> </a:t>
            </a:r>
            <a:r>
              <a:rPr lang="en-US" dirty="0">
                <a:hlinkClick r:id="rId3"/>
              </a:rPr>
              <a:t>http://pestleanalysis.com/how-to-create-pestle-analysis-template/</a:t>
            </a:r>
            <a:endParaRPr lang="en-US" dirty="0"/>
          </a:p>
          <a:p>
            <a:pPr lvl="1"/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Takeaways from PEST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any opportunities or threats found after PEST was conducted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Industry Analysis: Porter’s five forces 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471</Words>
  <Application>Microsoft Office PowerPoint</Application>
  <PresentationFormat>On-screen Show (4:3)</PresentationFormat>
  <Paragraphs>79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External Analysis to analyze the competitiveness of ___ industry for _____ </vt:lpstr>
      <vt:lpstr>Introduction of company</vt:lpstr>
      <vt:lpstr>Industry</vt:lpstr>
      <vt:lpstr>Industry</vt:lpstr>
      <vt:lpstr>Background of Company</vt:lpstr>
      <vt:lpstr>Mission statement of company</vt:lpstr>
      <vt:lpstr>Macro environment Analysis: PEST</vt:lpstr>
      <vt:lpstr>Takeaways from PEST</vt:lpstr>
      <vt:lpstr>Industry Analysis: Porter’s five forces </vt:lpstr>
      <vt:lpstr>Purpose of Porters</vt:lpstr>
      <vt:lpstr>Forces 1</vt:lpstr>
      <vt:lpstr>Forces 2</vt:lpstr>
      <vt:lpstr>You need at least one slide for each of the five forces </vt:lpstr>
      <vt:lpstr>Summary of Porters analysis</vt:lpstr>
      <vt:lpstr>Summary of Porters analysis</vt:lpstr>
      <vt:lpstr>Sample table summarizing threats and listing opp.</vt:lpstr>
      <vt:lpstr>Analysis of Porter’s analysis</vt:lpstr>
      <vt:lpstr>Analysis of Porter’s analysis</vt:lpstr>
      <vt:lpstr>Motivation for competitive strategy</vt:lpstr>
      <vt:lpstr>Recommendations</vt:lpstr>
      <vt:lpstr>References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Information Systems Analysis of</dc:title>
  <dc:creator>INSS USER</dc:creator>
  <cp:lastModifiedBy>INSS USER</cp:lastModifiedBy>
  <cp:revision>39</cp:revision>
  <cp:lastPrinted>2017-02-28T17:27:01Z</cp:lastPrinted>
  <dcterms:created xsi:type="dcterms:W3CDTF">2016-10-30T17:40:12Z</dcterms:created>
  <dcterms:modified xsi:type="dcterms:W3CDTF">2017-03-01T06:20:27Z</dcterms:modified>
</cp:coreProperties>
</file>